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8" r:id="rId5"/>
    <p:sldId id="264" r:id="rId6"/>
    <p:sldId id="263" r:id="rId7"/>
    <p:sldId id="267" r:id="rId8"/>
    <p:sldId id="260" r:id="rId9"/>
    <p:sldId id="265" r:id="rId10"/>
    <p:sldId id="261" r:id="rId11"/>
    <p:sldId id="272" r:id="rId12"/>
    <p:sldId id="266" r:id="rId13"/>
    <p:sldId id="273" r:id="rId14"/>
    <p:sldId id="259" r:id="rId15"/>
    <p:sldId id="262" r:id="rId16"/>
    <p:sldId id="269" r:id="rId17"/>
    <p:sldId id="270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  <a:srgbClr val="0067B4"/>
    <a:srgbClr val="0077D0"/>
    <a:srgbClr val="3399FF"/>
    <a:srgbClr val="FFFFFF"/>
    <a:srgbClr val="00FFFF"/>
    <a:srgbClr val="EEB89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39DA-733C-4C07-91A7-085B9A204143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A08C-92F9-40CE-A6A2-5F1509EB7D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4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39DA-733C-4C07-91A7-085B9A204143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A08C-92F9-40CE-A6A2-5F1509EB7D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7576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39DA-733C-4C07-91A7-085B9A204143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A08C-92F9-40CE-A6A2-5F1509EB7D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4300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39DA-733C-4C07-91A7-085B9A204143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A08C-92F9-40CE-A6A2-5F1509EB7D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6436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39DA-733C-4C07-91A7-085B9A204143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A08C-92F9-40CE-A6A2-5F1509EB7D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4400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39DA-733C-4C07-91A7-085B9A204143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A08C-92F9-40CE-A6A2-5F1509EB7D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5702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39DA-733C-4C07-91A7-085B9A204143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A08C-92F9-40CE-A6A2-5F1509EB7D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6030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39DA-733C-4C07-91A7-085B9A204143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A08C-92F9-40CE-A6A2-5F1509EB7D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1265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39DA-733C-4C07-91A7-085B9A204143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A08C-92F9-40CE-A6A2-5F1509EB7D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8302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39DA-733C-4C07-91A7-085B9A204143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A08C-92F9-40CE-A6A2-5F1509EB7D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5830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39DA-733C-4C07-91A7-085B9A204143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A08C-92F9-40CE-A6A2-5F1509EB7D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842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EB89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539DA-733C-4C07-91A7-085B9A204143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9A08C-92F9-40CE-A6A2-5F1509EB7D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3148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6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12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11.xml"/><Relationship Id="rId5" Type="http://schemas.openxmlformats.org/officeDocument/2006/relationships/slide" Target="slide15.xml"/><Relationship Id="rId15" Type="http://schemas.openxmlformats.org/officeDocument/2006/relationships/slide" Target="slide10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4.xml"/><Relationship Id="rId1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94656" y="249289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Bodoni MT" panose="02070603080606020203" pitchFamily="18" charset="0"/>
              </a:rPr>
              <a:t>Progetto Erasmus – Scambio con Germania, Grecia e Polonia</a:t>
            </a:r>
          </a:p>
        </p:txBody>
      </p:sp>
      <p:sp>
        <p:nvSpPr>
          <p:cNvPr id="5" name="Rettangolo 4"/>
          <p:cNvSpPr/>
          <p:nvPr/>
        </p:nvSpPr>
        <p:spPr>
          <a:xfrm>
            <a:off x="158669" y="3789040"/>
            <a:ext cx="89368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Visita alla città di Padova</a:t>
            </a:r>
            <a:endParaRPr lang="it-IT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94656" y="83671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100" b="1" dirty="0" smtClean="0">
                <a:effectLst>
                  <a:reflection blurRad="6350" stA="55000" endA="300" endPos="45500" dir="5400000" sy="-100000" algn="bl" rotWithShape="0"/>
                </a:effectLst>
              </a:rPr>
              <a:t>ISTITUTO DI ISTRUZIONE SUPERIORE STATALE </a:t>
            </a:r>
          </a:p>
          <a:p>
            <a:pPr algn="ctr"/>
            <a:r>
              <a:rPr lang="it-IT" sz="2100" b="1" dirty="0" smtClean="0">
                <a:effectLst>
                  <a:reflection blurRad="6350" stA="55000" endA="300" endPos="45500" dir="5400000" sy="-100000" algn="bl" rotWithShape="0"/>
                </a:effectLst>
              </a:rPr>
              <a:t>«NEWTON – PERTINI»</a:t>
            </a:r>
          </a:p>
          <a:p>
            <a:pPr algn="ctr"/>
            <a:r>
              <a:rPr lang="it-IT" b="1" dirty="0" smtClean="0">
                <a:effectLst>
                  <a:reflection blurRad="6350" stA="55000" endA="300" endPos="45500" dir="5400000" sy="-100000" algn="bl" rotWithShape="0"/>
                </a:effectLst>
              </a:rPr>
              <a:t>Via </a:t>
            </a:r>
            <a:r>
              <a:rPr lang="it-IT" b="1" dirty="0">
                <a:effectLst>
                  <a:reflection blurRad="6350" stA="55000" endA="300" endPos="45500" dir="5400000" sy="-100000" algn="bl" rotWithShape="0"/>
                </a:effectLst>
              </a:rPr>
              <a:t>Puccini, 27 </a:t>
            </a:r>
            <a:r>
              <a:rPr lang="it-IT" b="1" dirty="0" smtClean="0">
                <a:effectLst>
                  <a:reflection blurRad="6350" stA="55000" endA="300" endPos="45500" dir="5400000" sy="-100000" algn="bl" rotWithShape="0"/>
                </a:effectLst>
              </a:rPr>
              <a:t>– 35012 CAMPOSAMPIERO (PD)</a:t>
            </a:r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8671603" y="6459610"/>
            <a:ext cx="481329" cy="407199"/>
          </a:xfrm>
          <a:prstGeom prst="actionButtonForwardNext">
            <a:avLst/>
          </a:pr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731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092" y="1412776"/>
            <a:ext cx="8229600" cy="23527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  <a:ea typeface="Batang" panose="02030600000101010101" pitchFamily="18" charset="-127"/>
              </a:rPr>
              <a:t>Il Palazzo della Ragione era la sede più antica dei cittadini padovani. La costruzione di questo palazzo è iniziata nel 1218 e terminata nel 1306 da Giovanni degli Eremitani. Il piano superiore è occupato dalla sala più grande del mondo, della ‘’Salone’’. Nel 1420 gli affreschi originali di Giotto furono distrutti da un incendio. Nel salone sono presenti: un grande cavallo di legno, due sfingi egiziane e il pendolo di Foucault. Sotto il salone sono presenti i negozi di alimentari più vecchi di Padova. </a:t>
            </a:r>
            <a:endParaRPr lang="it-IT" sz="2000" dirty="0">
              <a:latin typeface="Bodoni MT" panose="02070603080606020203" pitchFamily="18" charset="0"/>
              <a:ea typeface="Batang" panose="02030600000101010101" pitchFamily="18" charset="-127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10000" y="365649"/>
            <a:ext cx="7545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PALAZZO DELLA RAGIONE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005064"/>
            <a:ext cx="3672408" cy="230994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05064"/>
            <a:ext cx="4032448" cy="2309944"/>
          </a:xfrm>
          <a:prstGeom prst="rect">
            <a:avLst/>
          </a:prstGeom>
        </p:spPr>
      </p:pic>
      <p:sp>
        <p:nvSpPr>
          <p:cNvPr id="10" name="Avanti o successivo 9">
            <a:hlinkClick r:id="" action="ppaction://hlinkshowjump?jump=nextslide" highlightClick="1"/>
          </p:cNvPr>
          <p:cNvSpPr/>
          <p:nvPr/>
        </p:nvSpPr>
        <p:spPr>
          <a:xfrm>
            <a:off x="8671603" y="6010067"/>
            <a:ext cx="481329" cy="407199"/>
          </a:xfrm>
          <a:prstGeom prst="actionButtonForwardNext">
            <a:avLst/>
          </a:pr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Pagina iniziale 10">
            <a:hlinkClick r:id="rId4" action="ppaction://hlinksldjump" highlightClick="1"/>
          </p:cNvPr>
          <p:cNvSpPr/>
          <p:nvPr/>
        </p:nvSpPr>
        <p:spPr>
          <a:xfrm>
            <a:off x="8676456" y="6453336"/>
            <a:ext cx="467544" cy="40466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531096"/>
            <a:ext cx="4890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1336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48478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Bodoni MT" panose="02070603080606020203" pitchFamily="18" charset="0"/>
              </a:rPr>
              <a:t>L’osservatorio astronomico è stato costruito nel 1761 per permettere agli studenti e insegnanti uno studio più pratico. Ora è un  museo e nelle sue esposizioni sono presenti diversi, strumenti, provenienti da tutta Europa, utilizzati negli ultimi tre secoli nel campo astronomico.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-43265" y="404664"/>
            <a:ext cx="92087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OSSERVATORIO ASTRONOMICO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07044"/>
            <a:ext cx="3384958" cy="22240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75" y="3307044"/>
            <a:ext cx="4530080" cy="2224052"/>
          </a:xfrm>
          <a:prstGeom prst="rect">
            <a:avLst/>
          </a:prstGeom>
        </p:spPr>
      </p:pic>
      <p:sp>
        <p:nvSpPr>
          <p:cNvPr id="10" name="Avanti o successivo 9">
            <a:hlinkClick r:id="" action="ppaction://hlinkshowjump?jump=nextslide" highlightClick="1"/>
          </p:cNvPr>
          <p:cNvSpPr/>
          <p:nvPr/>
        </p:nvSpPr>
        <p:spPr>
          <a:xfrm>
            <a:off x="8671603" y="6010067"/>
            <a:ext cx="481329" cy="407199"/>
          </a:xfrm>
          <a:prstGeom prst="actionButtonForwardNext">
            <a:avLst/>
          </a:pr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Pagina iniziale 10">
            <a:hlinkClick r:id="rId4" action="ppaction://hlinksldjump" highlightClick="1"/>
          </p:cNvPr>
          <p:cNvSpPr/>
          <p:nvPr/>
        </p:nvSpPr>
        <p:spPr>
          <a:xfrm>
            <a:off x="8676456" y="6453336"/>
            <a:ext cx="467544" cy="40466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531096"/>
            <a:ext cx="4890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4003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80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</a:rPr>
              <a:t>La basilica a Padova è stata architettata da Tullio Lombardo. È lunga 115 metri e alta 55 metri. È la Chiesa più importante della città e una delle più visitate al mondo. È visitata da pellegrini provenienti da ogni parte del mondo, specialmente il 13 giugno, quando si svolge una tradizionale processione. </a:t>
            </a:r>
            <a:endParaRPr lang="it-IT" sz="2000" dirty="0">
              <a:latin typeface="Bodoni MT" panose="02070603080606020203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80235" y="404664"/>
            <a:ext cx="6943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BASILICATA DEL SANTO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80792"/>
            <a:ext cx="3643832" cy="27328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80792"/>
            <a:ext cx="3545002" cy="2732874"/>
          </a:xfrm>
          <a:prstGeom prst="rect">
            <a:avLst/>
          </a:prstGeom>
        </p:spPr>
      </p:pic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8671603" y="6010067"/>
            <a:ext cx="481329" cy="407199"/>
          </a:xfrm>
          <a:prstGeom prst="actionButtonForwardNext">
            <a:avLst/>
          </a:pr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0" name="Pagina iniziale 9">
            <a:hlinkClick r:id="rId4" action="ppaction://hlinksldjump" highlightClick="1"/>
          </p:cNvPr>
          <p:cNvSpPr/>
          <p:nvPr/>
        </p:nvSpPr>
        <p:spPr>
          <a:xfrm>
            <a:off x="8676456" y="6453336"/>
            <a:ext cx="467544" cy="40466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531096"/>
            <a:ext cx="4890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1714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51017" y="1510882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Bodoni MT" panose="02070603080606020203" pitchFamily="18" charset="0"/>
              </a:rPr>
              <a:t>Costruito da D’Acquapendente e terminato nel 1595, è il luogo nella quale, fino al 1872, venivano sezionati ed esaminati corpi.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368293" y="404664"/>
            <a:ext cx="641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TEATRO ANATOMICO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93" y="2380963"/>
            <a:ext cx="6408712" cy="4036304"/>
          </a:xfrm>
          <a:prstGeom prst="rect">
            <a:avLst/>
          </a:prstGeom>
        </p:spPr>
      </p:pic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671603" y="6010067"/>
            <a:ext cx="481329" cy="407199"/>
          </a:xfrm>
          <a:prstGeom prst="actionButtonForwardNext">
            <a:avLst/>
          </a:pr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Pagina iniziale 8">
            <a:hlinkClick r:id="rId3" action="ppaction://hlinksldjump" highlightClick="1"/>
          </p:cNvPr>
          <p:cNvSpPr/>
          <p:nvPr/>
        </p:nvSpPr>
        <p:spPr>
          <a:xfrm>
            <a:off x="8676456" y="6453336"/>
            <a:ext cx="467544" cy="40466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531096"/>
            <a:ext cx="4890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3830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7"/>
            <a:ext cx="8214403" cy="1584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  <a:ea typeface="Batang" panose="02030600000101010101" pitchFamily="18" charset="-127"/>
              </a:rPr>
              <a:t>Il primo orto botanico al mondo è stato costruito a Padova nel 1545, per la crescita delle piante medicinali e per agevolare gli studenti con lo studio di esse. Al suo interno sono distinguibili cinque habitat differenti: mediterraneo, alpino, acquatico, desertico, forestale. </a:t>
            </a:r>
          </a:p>
          <a:p>
            <a:pPr marL="0" indent="0" algn="just">
              <a:buNone/>
            </a:pPr>
            <a:endParaRPr lang="it-IT" sz="2000" dirty="0" smtClean="0">
              <a:latin typeface="Bodoni MT" panose="02070603080606020203" pitchFamily="18" charset="0"/>
              <a:ea typeface="Batang" panose="02030600000101010101" pitchFamily="18" charset="-127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544" y="332656"/>
            <a:ext cx="82040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ORTO BOTANICO 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3744416" cy="26500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22" y="3212976"/>
            <a:ext cx="3811571" cy="2650046"/>
          </a:xfrm>
          <a:prstGeom prst="rect">
            <a:avLst/>
          </a:prstGeom>
        </p:spPr>
      </p:pic>
      <p:sp>
        <p:nvSpPr>
          <p:cNvPr id="9" name="Pagina iniziale 8">
            <a:hlinkClick r:id="rId4" action="ppaction://hlinksldjump" highlightClick="1"/>
          </p:cNvPr>
          <p:cNvSpPr/>
          <p:nvPr/>
        </p:nvSpPr>
        <p:spPr>
          <a:xfrm>
            <a:off x="8676456" y="6453336"/>
            <a:ext cx="467544" cy="40466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vanti o successivo 9">
            <a:hlinkClick r:id="" action="ppaction://hlinkshowjump?jump=nextslide" highlightClick="1"/>
          </p:cNvPr>
          <p:cNvSpPr/>
          <p:nvPr/>
        </p:nvSpPr>
        <p:spPr>
          <a:xfrm>
            <a:off x="8671603" y="6010067"/>
            <a:ext cx="481329" cy="407199"/>
          </a:xfrm>
          <a:prstGeom prst="actionButtonForwardNext">
            <a:avLst/>
          </a:pr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pic>
        <p:nvPicPr>
          <p:cNvPr id="12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531096"/>
            <a:ext cx="4890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3487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812" y="1484784"/>
            <a:ext cx="8229600" cy="263810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  <a:ea typeface="Batang" panose="02030600000101010101" pitchFamily="18" charset="-127"/>
              </a:rPr>
              <a:t>Il Prato della Valle è la più grande piazza della città di Padova e d’Europa. </a:t>
            </a:r>
          </a:p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  <a:ea typeface="Batang" panose="02030600000101010101" pitchFamily="18" charset="-127"/>
              </a:rPr>
              <a:t>In periodo romano e altomedievale l’area era nota come Campo di Marte o Campo Marzio perché destinata, tra le altre funzioni, a luogo di riunioni militari. Successivamente l’area fu indicata sia come ‘’Valle del </a:t>
            </a:r>
            <a:r>
              <a:rPr lang="it-IT" sz="2000" dirty="0" err="1" smtClean="0">
                <a:latin typeface="Bodoni MT" panose="02070603080606020203" pitchFamily="18" charset="0"/>
                <a:ea typeface="Batang" panose="02030600000101010101" pitchFamily="18" charset="-127"/>
              </a:rPr>
              <a:t>Mercato’</a:t>
            </a:r>
            <a:r>
              <a:rPr lang="it-IT" sz="2000" dirty="0" smtClean="0">
                <a:latin typeface="Bodoni MT" panose="02070603080606020203" pitchFamily="18" charset="0"/>
                <a:ea typeface="Batang" panose="02030600000101010101" pitchFamily="18" charset="-127"/>
              </a:rPr>
              <a:t>’, per i mercati e le fiere stagionali che qui avevano sede, sia come ‘’Prato di Santa Giustina’’. </a:t>
            </a:r>
          </a:p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  <a:ea typeface="Batang" panose="02030600000101010101" pitchFamily="18" charset="-127"/>
              </a:rPr>
              <a:t>Due dei quattro Santi Patroni di Padova hanno vissuto qui: Santa Giustina e San Daniel.  </a:t>
            </a:r>
          </a:p>
          <a:p>
            <a:pPr marL="0" indent="0">
              <a:buNone/>
            </a:pPr>
            <a:endParaRPr lang="it-IT" dirty="0" smtClean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615392" y="332656"/>
            <a:ext cx="5913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PRATO DELLA VALLE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12" y="4238306"/>
            <a:ext cx="3984815" cy="239088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3600397" cy="2390889"/>
          </a:xfrm>
          <a:prstGeom prst="rect">
            <a:avLst/>
          </a:prstGeom>
        </p:spPr>
      </p:pic>
      <p:sp>
        <p:nvSpPr>
          <p:cNvPr id="10" name="Avanti o successivo 9">
            <a:hlinkClick r:id="" action="ppaction://hlinkshowjump?jump=nextslide" highlightClick="1"/>
          </p:cNvPr>
          <p:cNvSpPr/>
          <p:nvPr/>
        </p:nvSpPr>
        <p:spPr>
          <a:xfrm>
            <a:off x="8671603" y="6010067"/>
            <a:ext cx="481329" cy="407199"/>
          </a:xfrm>
          <a:prstGeom prst="actionButtonForwardNext">
            <a:avLst/>
          </a:pr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Pagina iniziale 10">
            <a:hlinkClick r:id="rId4" action="ppaction://hlinksldjump" highlightClick="1"/>
          </p:cNvPr>
          <p:cNvSpPr/>
          <p:nvPr/>
        </p:nvSpPr>
        <p:spPr>
          <a:xfrm>
            <a:off x="8676456" y="6453336"/>
            <a:ext cx="467544" cy="40466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531096"/>
            <a:ext cx="4890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0169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281339"/>
          </a:xfrm>
        </p:spPr>
        <p:txBody>
          <a:bodyPr/>
          <a:lstStyle/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</a:rPr>
              <a:t>A Padova i piatti più tipici sono: vegetali, formaggi, carni, e i più comuni come i ravioli. Pasta, riso, fagioli.. </a:t>
            </a:r>
          </a:p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</a:rPr>
              <a:t>I dessert più conosciuti: tiramisù, pandoro e il  mandorlato.</a:t>
            </a:r>
          </a:p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</a:rPr>
              <a:t>Come bevande i più importanti sono lo </a:t>
            </a:r>
            <a:r>
              <a:rPr lang="it-IT" sz="2000" dirty="0" err="1" smtClean="0">
                <a:latin typeface="Bodoni MT" panose="02070603080606020203" pitchFamily="18" charset="0"/>
              </a:rPr>
              <a:t>spritz</a:t>
            </a:r>
            <a:r>
              <a:rPr lang="it-IT" sz="2000" dirty="0" smtClean="0">
                <a:latin typeface="Bodoni MT" panose="02070603080606020203" pitchFamily="18" charset="0"/>
              </a:rPr>
              <a:t> bevuto dai più giovani, </a:t>
            </a:r>
            <a:r>
              <a:rPr lang="it-IT" sz="2000" dirty="0" err="1" smtClean="0">
                <a:latin typeface="Bodoni MT" panose="02070603080606020203" pitchFamily="18" charset="0"/>
              </a:rPr>
              <a:t>Aperol</a:t>
            </a:r>
            <a:r>
              <a:rPr lang="it-IT" sz="2000" dirty="0" smtClean="0">
                <a:latin typeface="Bodoni MT" panose="02070603080606020203" pitchFamily="18" charset="0"/>
              </a:rPr>
              <a:t> e Campari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67544" y="188640"/>
            <a:ext cx="83660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LO STILE DI VITA: CIBO E BEVANDE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91" y="4230351"/>
            <a:ext cx="2958961" cy="221792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005064"/>
            <a:ext cx="3096344" cy="24432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047" y="4005064"/>
            <a:ext cx="2448272" cy="2443208"/>
          </a:xfrm>
          <a:prstGeom prst="rect">
            <a:avLst/>
          </a:prstGeom>
        </p:spPr>
      </p:pic>
      <p:sp>
        <p:nvSpPr>
          <p:cNvPr id="10" name="Avanti o successivo 9">
            <a:hlinkClick r:id="" action="ppaction://hlinkshowjump?jump=nextslide" highlightClick="1"/>
          </p:cNvPr>
          <p:cNvSpPr/>
          <p:nvPr/>
        </p:nvSpPr>
        <p:spPr>
          <a:xfrm>
            <a:off x="8671603" y="6010067"/>
            <a:ext cx="481329" cy="407199"/>
          </a:xfrm>
          <a:prstGeom prst="actionButtonForwardNext">
            <a:avLst/>
          </a:pr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Pagina iniziale 10">
            <a:hlinkClick r:id="rId5" action="ppaction://hlinksldjump" highlightClick="1"/>
          </p:cNvPr>
          <p:cNvSpPr/>
          <p:nvPr/>
        </p:nvSpPr>
        <p:spPr>
          <a:xfrm>
            <a:off x="8676456" y="6453336"/>
            <a:ext cx="467544" cy="40466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603" y="5531096"/>
            <a:ext cx="4938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7192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</a:rPr>
              <a:t>Capodanno è celebrato in Prato della Valle e Teatro Verdi; Carnevale è festeggiato dai carri mascherati che sfilano per Prato della Valle, rendendo il luogo molto colorato; sono presenti molte fiere come ‘’</a:t>
            </a:r>
            <a:r>
              <a:rPr lang="it-IT" sz="2000" dirty="0" err="1" smtClean="0">
                <a:latin typeface="Bodoni MT" panose="02070603080606020203" pitchFamily="18" charset="0"/>
              </a:rPr>
              <a:t>vivinfiera</a:t>
            </a:r>
            <a:r>
              <a:rPr lang="it-IT" sz="2000" dirty="0" smtClean="0">
                <a:latin typeface="Bodoni MT" panose="02070603080606020203" pitchFamily="18" charset="0"/>
              </a:rPr>
              <a:t>’’, ‘’</a:t>
            </a:r>
            <a:r>
              <a:rPr lang="it-IT" sz="2000" dirty="0" err="1" smtClean="0">
                <a:latin typeface="Bodoni MT" panose="02070603080606020203" pitchFamily="18" charset="0"/>
              </a:rPr>
              <a:t>exposcuola</a:t>
            </a:r>
            <a:r>
              <a:rPr lang="it-IT" sz="2000" dirty="0" smtClean="0">
                <a:latin typeface="Bodoni MT" panose="02070603080606020203" pitchFamily="18" charset="0"/>
              </a:rPr>
              <a:t>’’ e ‘’</a:t>
            </a:r>
            <a:r>
              <a:rPr lang="it-IT" sz="2000" dirty="0" err="1" smtClean="0">
                <a:latin typeface="Bodoni MT" panose="02070603080606020203" pitchFamily="18" charset="0"/>
              </a:rPr>
              <a:t>verdecasa</a:t>
            </a:r>
            <a:r>
              <a:rPr lang="it-IT" sz="2000" dirty="0" smtClean="0">
                <a:latin typeface="Bodoni MT" panose="02070603080606020203" pitchFamily="18" charset="0"/>
              </a:rPr>
              <a:t>’’; la festa di S. Antonio, organizzata in settembre, include molti intrattenimenti come concerti; lo Sherwood è una discoteca in cui sono celebrati concerti, teatri, spettacoli e feste. </a:t>
            </a:r>
            <a:endParaRPr lang="it-IT" sz="2000" dirty="0">
              <a:latin typeface="Bodoni MT" panose="02070603080606020203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19672" y="404664"/>
            <a:ext cx="6300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EVENTI E SPETTACOLI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4316"/>
            <a:ext cx="4069457" cy="226914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94315"/>
            <a:ext cx="3588509" cy="2268269"/>
          </a:xfrm>
          <a:prstGeom prst="rect">
            <a:avLst/>
          </a:prstGeom>
        </p:spPr>
      </p:pic>
      <p:sp>
        <p:nvSpPr>
          <p:cNvPr id="10" name="Pagina iniziale 9">
            <a:hlinkClick r:id="rId4" action="ppaction://hlinksldjump" highlightClick="1"/>
          </p:cNvPr>
          <p:cNvSpPr/>
          <p:nvPr/>
        </p:nvSpPr>
        <p:spPr>
          <a:xfrm>
            <a:off x="8676456" y="6453336"/>
            <a:ext cx="467544" cy="40466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927897"/>
            <a:ext cx="492060" cy="49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50311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rsonalizzato 10">
            <a:hlinkClick r:id="rId3" action="ppaction://hlinksldjump" highlightClick="1"/>
          </p:cNvPr>
          <p:cNvSpPr/>
          <p:nvPr/>
        </p:nvSpPr>
        <p:spPr>
          <a:xfrm>
            <a:off x="4283968" y="2924944"/>
            <a:ext cx="576064" cy="216024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ersonalizzato 11">
            <a:hlinkClick r:id="rId4" action="ppaction://hlinksldjump" highlightClick="1"/>
          </p:cNvPr>
          <p:cNvSpPr/>
          <p:nvPr/>
        </p:nvSpPr>
        <p:spPr>
          <a:xfrm>
            <a:off x="4355976" y="1916832"/>
            <a:ext cx="1080120" cy="216024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Personalizzato 13">
            <a:hlinkClick r:id="rId5" action="ppaction://hlinksldjump" highlightClick="1"/>
          </p:cNvPr>
          <p:cNvSpPr/>
          <p:nvPr/>
        </p:nvSpPr>
        <p:spPr>
          <a:xfrm>
            <a:off x="3923928" y="5517232"/>
            <a:ext cx="792088" cy="216024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Personalizzato 15">
            <a:hlinkClick r:id="rId6" action="ppaction://hlinksldjump" highlightClick="1"/>
          </p:cNvPr>
          <p:cNvSpPr/>
          <p:nvPr/>
        </p:nvSpPr>
        <p:spPr>
          <a:xfrm>
            <a:off x="5148064" y="1052736"/>
            <a:ext cx="864096" cy="144016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Personalizzato 16">
            <a:hlinkClick r:id="rId7" action="ppaction://hlinksldjump" highlightClick="1"/>
          </p:cNvPr>
          <p:cNvSpPr/>
          <p:nvPr/>
        </p:nvSpPr>
        <p:spPr>
          <a:xfrm>
            <a:off x="4499992" y="4509120"/>
            <a:ext cx="1296144" cy="432048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ersonalizzato 17">
            <a:hlinkClick r:id="rId8" action="ppaction://hlinksldjump" highlightClick="1"/>
          </p:cNvPr>
          <p:cNvSpPr/>
          <p:nvPr/>
        </p:nvSpPr>
        <p:spPr>
          <a:xfrm>
            <a:off x="5364088" y="1484784"/>
            <a:ext cx="1296144" cy="216024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ersonalizzato 18">
            <a:hlinkClick r:id="rId9" action="ppaction://hlinksldjump" highlightClick="1"/>
          </p:cNvPr>
          <p:cNvSpPr/>
          <p:nvPr/>
        </p:nvSpPr>
        <p:spPr>
          <a:xfrm>
            <a:off x="5220072" y="5157192"/>
            <a:ext cx="720080" cy="576064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6029854" y="5335179"/>
            <a:ext cx="846401" cy="4001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chemeClr val="bg1">
                    <a:lumMod val="50000"/>
                  </a:schemeClr>
                </a:solidFill>
                <a:hlinkClick r:id="rId10" action="ppaction://hlinksldjump"/>
              </a:rPr>
              <a:t>Teatro Anatomico</a:t>
            </a:r>
            <a:endParaRPr lang="it-IT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CasellaDiTesto 23">
            <a:hlinkClick r:id="rId11" action="ppaction://hlinksldjump"/>
          </p:cNvPr>
          <p:cNvSpPr txBox="1"/>
          <p:nvPr/>
        </p:nvSpPr>
        <p:spPr>
          <a:xfrm>
            <a:off x="2699792" y="4325034"/>
            <a:ext cx="864096" cy="40011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chemeClr val="bg1">
                    <a:lumMod val="50000"/>
                  </a:schemeClr>
                </a:solidFill>
              </a:rPr>
              <a:t>Osservatorio Astronomico</a:t>
            </a:r>
            <a:endParaRPr lang="it-IT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198961" y="2492896"/>
            <a:ext cx="756084" cy="40011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50000"/>
                  </a:schemeClr>
                </a:solidFill>
                <a:hlinkClick r:id="rId12" action="ppaction://hlinksldjump"/>
              </a:rPr>
              <a:t>Caffè </a:t>
            </a:r>
            <a:r>
              <a:rPr lang="it-IT" sz="1000" b="1" dirty="0" err="1" smtClean="0">
                <a:solidFill>
                  <a:schemeClr val="bg1">
                    <a:lumMod val="50000"/>
                  </a:schemeClr>
                </a:solidFill>
                <a:hlinkClick r:id="rId12" action="ppaction://hlinksldjump"/>
              </a:rPr>
              <a:t>Pedrocchi</a:t>
            </a:r>
            <a:endParaRPr lang="it-IT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CasellaDiTesto 25">
            <a:hlinkClick r:id="rId13" action="ppaction://hlinksldjump"/>
          </p:cNvPr>
          <p:cNvSpPr txBox="1"/>
          <p:nvPr/>
        </p:nvSpPr>
        <p:spPr>
          <a:xfrm>
            <a:off x="3162874" y="2570677"/>
            <a:ext cx="936104" cy="40011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50000"/>
                  </a:schemeClr>
                </a:solidFill>
              </a:rPr>
              <a:t>Torre dell’orologio</a:t>
            </a:r>
            <a:endParaRPr lang="it-IT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CasellaDiTesto 27">
            <a:hlinkClick r:id="rId14" action="ppaction://hlinksldjump"/>
          </p:cNvPr>
          <p:cNvSpPr txBox="1"/>
          <p:nvPr/>
        </p:nvSpPr>
        <p:spPr>
          <a:xfrm>
            <a:off x="3131840" y="3158581"/>
            <a:ext cx="936104" cy="41549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>
                    <a:lumMod val="50000"/>
                  </a:schemeClr>
                </a:solidFill>
                <a:hlinkClick r:id="rId14" action="ppaction://hlinksldjump"/>
              </a:rPr>
              <a:t>Piazza delle Erbe </a:t>
            </a:r>
            <a:endParaRPr lang="it-IT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102451" y="3177115"/>
            <a:ext cx="949103" cy="41549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chemeClr val="bg1">
                    <a:lumMod val="50000"/>
                  </a:schemeClr>
                </a:solidFill>
                <a:hlinkClick r:id="rId15" action="ppaction://hlinksldjump"/>
              </a:rPr>
              <a:t>Palazzo della Ragione</a:t>
            </a:r>
            <a:endParaRPr lang="it-IT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nettore 2 5"/>
          <p:cNvCxnSpPr>
            <a:stCxn id="16" idx="1"/>
            <a:endCxn id="18" idx="3"/>
          </p:cNvCxnSpPr>
          <p:nvPr/>
        </p:nvCxnSpPr>
        <p:spPr>
          <a:xfrm>
            <a:off x="5580112" y="1196752"/>
            <a:ext cx="432048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stCxn id="18" idx="1"/>
            <a:endCxn id="12" idx="0"/>
          </p:cNvCxnSpPr>
          <p:nvPr/>
        </p:nvCxnSpPr>
        <p:spPr>
          <a:xfrm flipH="1">
            <a:off x="5436096" y="1700808"/>
            <a:ext cx="576064" cy="3240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12" idx="1"/>
            <a:endCxn id="26" idx="0"/>
          </p:cNvCxnSpPr>
          <p:nvPr/>
        </p:nvCxnSpPr>
        <p:spPr>
          <a:xfrm flipH="1">
            <a:off x="3630926" y="2132856"/>
            <a:ext cx="1265110" cy="43782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26" idx="3"/>
            <a:endCxn id="25" idx="1"/>
          </p:cNvCxnSpPr>
          <p:nvPr/>
        </p:nvCxnSpPr>
        <p:spPr>
          <a:xfrm flipV="1">
            <a:off x="4098978" y="2692951"/>
            <a:ext cx="99983" cy="777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ccia circolare a sinistra 19"/>
          <p:cNvSpPr/>
          <p:nvPr/>
        </p:nvSpPr>
        <p:spPr>
          <a:xfrm rot="529080">
            <a:off x="4948961" y="2652826"/>
            <a:ext cx="270492" cy="461816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23" name="Connettore 2 22"/>
          <p:cNvCxnSpPr>
            <a:stCxn id="11" idx="2"/>
            <a:endCxn id="28" idx="0"/>
          </p:cNvCxnSpPr>
          <p:nvPr/>
        </p:nvCxnSpPr>
        <p:spPr>
          <a:xfrm flipH="1">
            <a:off x="3599892" y="3032956"/>
            <a:ext cx="684076" cy="1256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ccia circolare in su 26"/>
          <p:cNvSpPr/>
          <p:nvPr/>
        </p:nvSpPr>
        <p:spPr>
          <a:xfrm>
            <a:off x="3630926" y="3592613"/>
            <a:ext cx="946077" cy="268435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33" name="Connettore 2 32"/>
          <p:cNvCxnSpPr/>
          <p:nvPr/>
        </p:nvCxnSpPr>
        <p:spPr>
          <a:xfrm flipH="1">
            <a:off x="3419872" y="3592613"/>
            <a:ext cx="1476164" cy="73242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24" idx="3"/>
            <a:endCxn id="17" idx="2"/>
          </p:cNvCxnSpPr>
          <p:nvPr/>
        </p:nvCxnSpPr>
        <p:spPr>
          <a:xfrm>
            <a:off x="3563888" y="4525089"/>
            <a:ext cx="936104" cy="20005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17" idx="0"/>
            <a:endCxn id="22" idx="0"/>
          </p:cNvCxnSpPr>
          <p:nvPr/>
        </p:nvCxnSpPr>
        <p:spPr>
          <a:xfrm>
            <a:off x="5796136" y="4725144"/>
            <a:ext cx="656919" cy="61003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ccia circolare a sinistra 37"/>
          <p:cNvSpPr/>
          <p:nvPr/>
        </p:nvSpPr>
        <p:spPr>
          <a:xfrm rot="5400000">
            <a:off x="5811540" y="5487788"/>
            <a:ext cx="266924" cy="801757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40" name="Connettore 2 39"/>
          <p:cNvCxnSpPr>
            <a:stCxn id="19" idx="2"/>
            <a:endCxn id="14" idx="0"/>
          </p:cNvCxnSpPr>
          <p:nvPr/>
        </p:nvCxnSpPr>
        <p:spPr>
          <a:xfrm flipH="1">
            <a:off x="4716016" y="5445224"/>
            <a:ext cx="504056" cy="1800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vanti o successivo 30">
            <a:hlinkClick r:id="" action="ppaction://hlinkshowjump?jump=nextslide" highlightClick="1"/>
          </p:cNvPr>
          <p:cNvSpPr/>
          <p:nvPr/>
        </p:nvSpPr>
        <p:spPr>
          <a:xfrm>
            <a:off x="8671603" y="6459610"/>
            <a:ext cx="481329" cy="407199"/>
          </a:xfrm>
          <a:prstGeom prst="actionButtonForwardNext">
            <a:avLst/>
          </a:pr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39" name="Indietro o precedente 38">
            <a:hlinkClick r:id="" action="ppaction://hlinkshowjump?jump=previousslide" highlightClick="1"/>
          </p:cNvPr>
          <p:cNvSpPr/>
          <p:nvPr/>
        </p:nvSpPr>
        <p:spPr>
          <a:xfrm>
            <a:off x="8662670" y="5964155"/>
            <a:ext cx="481329" cy="432048"/>
          </a:xfrm>
          <a:prstGeom prst="actionButtonBackPrevious">
            <a:avLst/>
          </a:pr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84482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2" y="1183978"/>
            <a:ext cx="8229600" cy="3268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</a:rPr>
              <a:t>Nell'area di Porte </a:t>
            </a:r>
            <a:r>
              <a:rPr lang="it-IT" sz="2000" dirty="0" err="1" smtClean="0">
                <a:latin typeface="Bodoni MT" panose="02070603080606020203" pitchFamily="18" charset="0"/>
              </a:rPr>
              <a:t>Contarine</a:t>
            </a:r>
            <a:r>
              <a:rPr lang="it-IT" sz="2000" dirty="0" smtClean="0">
                <a:latin typeface="Bodoni MT" panose="02070603080606020203" pitchFamily="18" charset="0"/>
              </a:rPr>
              <a:t>  si trova uno dei monumenti più recenti della città chiamato "Memoria e Luce". </a:t>
            </a:r>
          </a:p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</a:rPr>
              <a:t>È un monumento fatto di acciaio e vetro in memoria delle vittime dell'attacco alle Torri Gemelle dell'11 settembre 2001. </a:t>
            </a:r>
          </a:p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</a:rPr>
              <a:t>La scelta della città di Padova </a:t>
            </a:r>
            <a:r>
              <a:rPr lang="it-IT" sz="2000" dirty="0">
                <a:latin typeface="Bodoni MT" panose="02070603080606020203" pitchFamily="18" charset="0"/>
              </a:rPr>
              <a:t>è</a:t>
            </a:r>
            <a:r>
              <a:rPr lang="it-IT" sz="2000" dirty="0" smtClean="0">
                <a:latin typeface="Bodoni MT" panose="02070603080606020203" pitchFamily="18" charset="0"/>
              </a:rPr>
              <a:t> stata riassunta dal Consolato Americano Deborah Grace che dice "Padova ha alle sue spalle una lunga tradizione di tolleranza con una delle più vecchie università d'Europa. Padova è la culla della civilizzazione e della cultura ed essa insegna ancora che non dobbiamo essere spaventati dalla scienza ma dall'ignoranza e dall'ignoranza che sono la causa di violenza e fanatismo." </a:t>
            </a:r>
            <a:endParaRPr lang="it-IT" sz="2000" dirty="0">
              <a:latin typeface="Bodoni MT" panose="02070603080606020203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30542" y="260648"/>
            <a:ext cx="5282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MEMORIA E LUCE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94617"/>
            <a:ext cx="3744416" cy="214673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17" y="4600552"/>
            <a:ext cx="1553741" cy="21467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75" y="4604155"/>
            <a:ext cx="2679975" cy="2143980"/>
          </a:xfrm>
          <a:prstGeom prst="rect">
            <a:avLst/>
          </a:prstGeom>
        </p:spPr>
      </p:pic>
      <p:sp>
        <p:nvSpPr>
          <p:cNvPr id="11" name="Avanti o successivo 10">
            <a:hlinkClick r:id="" action="ppaction://hlinkshowjump?jump=nextslide" highlightClick="1"/>
          </p:cNvPr>
          <p:cNvSpPr/>
          <p:nvPr/>
        </p:nvSpPr>
        <p:spPr>
          <a:xfrm>
            <a:off x="8671603" y="6010067"/>
            <a:ext cx="481329" cy="407199"/>
          </a:xfrm>
          <a:prstGeom prst="actionButtonForwardNext">
            <a:avLst/>
          </a:pr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Pagina iniziale 11">
            <a:hlinkClick r:id="rId5" action="ppaction://hlinksldjump" highlightClick="1"/>
          </p:cNvPr>
          <p:cNvSpPr/>
          <p:nvPr/>
        </p:nvSpPr>
        <p:spPr>
          <a:xfrm>
            <a:off x="8676456" y="6453336"/>
            <a:ext cx="467544" cy="40466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531096"/>
            <a:ext cx="4890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06460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6" y="155679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</a:rPr>
              <a:t>La cappella degli Scrovegni è universalmente considerata il capolavoro di Giotto. Gli affreschi sulle pareti e sul soffitto raffigurano le figure di Maria e Gesù e la passione di Cristo. </a:t>
            </a:r>
          </a:p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</a:rPr>
              <a:t>Giotto è stato il primo artista a dipingere con un metodo più naturale e realistico, molto evidente negli affreschi. Per questi metodi realistici e rivoluzionari Giotto è anche detto padre del Rinascimento. </a:t>
            </a:r>
            <a:endParaRPr lang="it-IT" sz="2000" dirty="0">
              <a:latin typeface="Bodoni MT" panose="02070603080606020203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45346" y="332656"/>
            <a:ext cx="8853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CAPPELLA DEGLI SCROVEGNI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03025"/>
            <a:ext cx="4044016" cy="25174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03025"/>
            <a:ext cx="3775253" cy="2514241"/>
          </a:xfrm>
          <a:prstGeom prst="rect">
            <a:avLst/>
          </a:prstGeom>
        </p:spPr>
      </p:pic>
      <p:sp>
        <p:nvSpPr>
          <p:cNvPr id="10" name="Avanti o successivo 9">
            <a:hlinkClick r:id="" action="ppaction://hlinkshowjump?jump=nextslide" highlightClick="1"/>
          </p:cNvPr>
          <p:cNvSpPr/>
          <p:nvPr/>
        </p:nvSpPr>
        <p:spPr>
          <a:xfrm>
            <a:off x="8671603" y="6010067"/>
            <a:ext cx="481329" cy="407199"/>
          </a:xfrm>
          <a:prstGeom prst="actionButtonForwardNext">
            <a:avLst/>
          </a:pr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Pagina iniziale 10">
            <a:hlinkClick r:id="rId4" action="ppaction://hlinksldjump" highlightClick="1"/>
          </p:cNvPr>
          <p:cNvSpPr/>
          <p:nvPr/>
        </p:nvSpPr>
        <p:spPr>
          <a:xfrm>
            <a:off x="8676456" y="6453336"/>
            <a:ext cx="467544" cy="40466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531096"/>
            <a:ext cx="4890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3198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093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  <a:ea typeface="Batang" panose="02030600000101010101" pitchFamily="18" charset="-127"/>
              </a:rPr>
              <a:t>La Chiesa degli Eremitani è stata costruita tra il 1260 e il 1306 dai frati eremitani; durante la Seconda Guerra Mondiale le bombe distrussero la maggior parte della Chiesa e i suoi meravigliosi affreschi. Nel 14esimo secolo divenne una delle chiese più importanti della città. Il Museo Civico degli Eremitani è stato eretto tra il 1865 e il 1860; al suo interno ha un’aula multimediale dedicata al lavoro di Giotto della Cappella degli Scrovegni.</a:t>
            </a:r>
            <a:r>
              <a:rPr lang="it-IT" sz="2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it-IT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0061" y="332656"/>
            <a:ext cx="7897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CHIESA DEGLI EREMITANI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09527"/>
            <a:ext cx="3786378" cy="24293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09527"/>
            <a:ext cx="3816424" cy="2451050"/>
          </a:xfrm>
          <a:prstGeom prst="rect">
            <a:avLst/>
          </a:prstGeom>
        </p:spPr>
      </p:pic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8671603" y="6010067"/>
            <a:ext cx="481329" cy="407199"/>
          </a:xfrm>
          <a:prstGeom prst="actionButtonForwardNext">
            <a:avLst/>
          </a:pr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0" name="Pagina iniziale 9">
            <a:hlinkClick r:id="rId4" action="ppaction://hlinksldjump" highlightClick="1"/>
          </p:cNvPr>
          <p:cNvSpPr/>
          <p:nvPr/>
        </p:nvSpPr>
        <p:spPr>
          <a:xfrm>
            <a:off x="8676456" y="6453336"/>
            <a:ext cx="467544" cy="40466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531096"/>
            <a:ext cx="4890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5069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003" y="1412776"/>
            <a:ext cx="8229600" cy="25361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  <a:ea typeface="Batang" panose="02030600000101010101" pitchFamily="18" charset="-127"/>
              </a:rPr>
              <a:t>La </a:t>
            </a:r>
            <a:r>
              <a:rPr lang="it-IT" sz="2000" dirty="0">
                <a:latin typeface="Bodoni MT" panose="02070603080606020203" pitchFamily="18" charset="0"/>
                <a:ea typeface="Batang" panose="02030600000101010101" pitchFamily="18" charset="-127"/>
              </a:rPr>
              <a:t>t</a:t>
            </a:r>
            <a:r>
              <a:rPr lang="it-IT" sz="2000" dirty="0" smtClean="0">
                <a:latin typeface="Bodoni MT" panose="02070603080606020203" pitchFamily="18" charset="0"/>
                <a:ea typeface="Batang" panose="02030600000101010101" pitchFamily="18" charset="-127"/>
              </a:rPr>
              <a:t>orre dell’orologio è una costruzione medievale che si affaccia alla Piazza dei Signori a Padova. Il monumento risale alla prima metà del quattrocentesimo secolo, è stato decorato con uno stile gotico e fornito di un orologio astronomico, costruito da Jacopo Chiese nel 1344, domina la piazza. Alcuni discendenti di </a:t>
            </a:r>
            <a:r>
              <a:rPr lang="it-IT" sz="2000" dirty="0" err="1" smtClean="0">
                <a:latin typeface="Bodoni MT" panose="02070603080606020203" pitchFamily="18" charset="0"/>
                <a:ea typeface="Batang" panose="02030600000101010101" pitchFamily="18" charset="-127"/>
              </a:rPr>
              <a:t>Dondi</a:t>
            </a:r>
            <a:r>
              <a:rPr lang="it-IT" sz="2000" dirty="0" smtClean="0">
                <a:latin typeface="Bodoni MT" panose="02070603080606020203" pitchFamily="18" charset="0"/>
                <a:ea typeface="Batang" panose="02030600000101010101" pitchFamily="18" charset="-127"/>
              </a:rPr>
              <a:t> risiedono ancora a Padova.  </a:t>
            </a:r>
          </a:p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  <a:ea typeface="Batang" panose="02030600000101010101" pitchFamily="18" charset="-127"/>
              </a:rPr>
              <a:t>L’arco di Trionfo è stato costruito da Giovanni  Falconetto nel 1531 con l’intenzione di rendere Padova una città monumentale. </a:t>
            </a:r>
            <a:endParaRPr lang="it-IT" sz="2000" dirty="0">
              <a:latin typeface="Bodoni MT" panose="02070603080606020203" pitchFamily="18" charset="0"/>
              <a:ea typeface="Batang" panose="02030600000101010101" pitchFamily="18" charset="-127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32890" y="332656"/>
            <a:ext cx="6878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TORRE DELL’OROLOGIO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16666"/>
            <a:ext cx="3528392" cy="236402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36300"/>
            <a:ext cx="3571894" cy="2361021"/>
          </a:xfrm>
          <a:prstGeom prst="rect">
            <a:avLst/>
          </a:prstGeom>
        </p:spPr>
      </p:pic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8671603" y="6010067"/>
            <a:ext cx="481329" cy="407199"/>
          </a:xfrm>
          <a:prstGeom prst="actionButtonForwardNext">
            <a:avLst/>
          </a:pr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0" name="Pagina iniziale 9">
            <a:hlinkClick r:id="rId4" action="ppaction://hlinksldjump" highlightClick="1"/>
          </p:cNvPr>
          <p:cNvSpPr/>
          <p:nvPr/>
        </p:nvSpPr>
        <p:spPr>
          <a:xfrm>
            <a:off x="8676456" y="6453336"/>
            <a:ext cx="467544" cy="40466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531096"/>
            <a:ext cx="4890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4756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56" y="1412776"/>
            <a:ext cx="8229600" cy="2016224"/>
          </a:xfrm>
        </p:spPr>
        <p:txBody>
          <a:bodyPr/>
          <a:lstStyle/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</a:rPr>
              <a:t>Caffè </a:t>
            </a:r>
            <a:r>
              <a:rPr lang="it-IT" sz="2000" dirty="0" err="1" smtClean="0">
                <a:latin typeface="Bodoni MT" panose="02070603080606020203" pitchFamily="18" charset="0"/>
              </a:rPr>
              <a:t>Pedrocchi</a:t>
            </a:r>
            <a:r>
              <a:rPr lang="it-IT" sz="2000" dirty="0" smtClean="0">
                <a:latin typeface="Bodoni MT" panose="02070603080606020203" pitchFamily="18" charset="0"/>
              </a:rPr>
              <a:t> è uno storico caffè di fama internazionale, situato al centro di Padova; è aperto giorno e notte dal 1916 ed è conosciuto come ‘’Il caffè senza porte’’. L’edificio del caffè </a:t>
            </a:r>
            <a:r>
              <a:rPr lang="it-IT" sz="2000" dirty="0" err="1" smtClean="0">
                <a:latin typeface="Bodoni MT" panose="02070603080606020203" pitchFamily="18" charset="0"/>
              </a:rPr>
              <a:t>Pedrocchi</a:t>
            </a:r>
            <a:r>
              <a:rPr lang="it-IT" sz="2000" dirty="0" smtClean="0">
                <a:latin typeface="Bodoni MT" panose="02070603080606020203" pitchFamily="18" charset="0"/>
              </a:rPr>
              <a:t> è paragonato ad un clavicembalo. </a:t>
            </a:r>
            <a:r>
              <a:rPr lang="it-IT" sz="2000" cap="all" dirty="0" smtClean="0">
                <a:latin typeface="Bodoni MT" panose="02070603080606020203" pitchFamily="18" charset="0"/>
              </a:rPr>
              <a:t>è</a:t>
            </a:r>
            <a:r>
              <a:rPr lang="it-IT" sz="2000" dirty="0" smtClean="0">
                <a:latin typeface="Bodoni MT" panose="02070603080606020203" pitchFamily="18" charset="0"/>
              </a:rPr>
              <a:t> posizionato in fronte al Palazzo Bo. Mantiene in un muro il foro di un proiettile trovato nel 1848 dai soldati austro-ungarici.</a:t>
            </a:r>
            <a:r>
              <a:rPr lang="it-IT" dirty="0" smtClean="0">
                <a:latin typeface="Bodoni MT" panose="02070603080606020203" pitchFamily="18" charset="0"/>
              </a:rPr>
              <a:t>  </a:t>
            </a:r>
            <a:endParaRPr lang="it-IT" dirty="0">
              <a:latin typeface="Bodoni MT" panose="02070603080606020203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068935" y="332656"/>
            <a:ext cx="5451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CAFF</a:t>
            </a:r>
            <a:r>
              <a:rPr lang="it-IT" sz="5400" b="1" cap="all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è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PEDROCCHI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73016"/>
            <a:ext cx="5595764" cy="2810624"/>
          </a:xfrm>
          <a:prstGeom prst="rect">
            <a:avLst/>
          </a:prstGeom>
        </p:spPr>
      </p:pic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671603" y="6010067"/>
            <a:ext cx="481329" cy="407199"/>
          </a:xfrm>
          <a:prstGeom prst="actionButtonForwardNext">
            <a:avLst/>
          </a:pr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Pagina iniziale 8">
            <a:hlinkClick r:id="rId3" action="ppaction://hlinksldjump" highlightClick="1"/>
          </p:cNvPr>
          <p:cNvSpPr/>
          <p:nvPr/>
        </p:nvSpPr>
        <p:spPr>
          <a:xfrm>
            <a:off x="8676456" y="6453336"/>
            <a:ext cx="467544" cy="40466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531096"/>
            <a:ext cx="4890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0638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5851" y="1183979"/>
            <a:ext cx="8291264" cy="382919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2200" dirty="0" smtClean="0">
                <a:latin typeface="Bodoni MT" panose="02070603080606020203" pitchFamily="18" charset="0"/>
                <a:ea typeface="Batang" panose="02030600000101010101" pitchFamily="18" charset="-127"/>
              </a:rPr>
              <a:t>Gli atri, le scale, le stanze e i cortili del Palazzo Bo sono coperti da stemmi degli studenti e degli insegnanti che frequentarono l’università. Come luoghi importanti si ricorda la Sala dei Quaranta, l’Aula Magna e i cortili. </a:t>
            </a:r>
          </a:p>
          <a:p>
            <a:pPr marL="0" indent="0" algn="just">
              <a:buNone/>
            </a:pPr>
            <a:endParaRPr lang="it-IT" sz="2200" dirty="0" smtClean="0">
              <a:latin typeface="Bodoni MT" panose="02070603080606020203" pitchFamily="18" charset="0"/>
              <a:ea typeface="Batang" panose="02030600000101010101" pitchFamily="18" charset="-127"/>
            </a:endParaRPr>
          </a:p>
          <a:p>
            <a:pPr marL="0" indent="0" algn="just">
              <a:buNone/>
            </a:pPr>
            <a:r>
              <a:rPr lang="it-IT" sz="2200" dirty="0" smtClean="0">
                <a:latin typeface="Bodoni MT" panose="02070603080606020203" pitchFamily="18" charset="0"/>
                <a:ea typeface="Batang" panose="02030600000101010101" pitchFamily="18" charset="-127"/>
              </a:rPr>
              <a:t>Il Palazzo Bo nacque nel 1493 e ora è un’Università di legge e il più antico teatro Anatomico del mondo. Nel 1542 l’architetto Moroni iniziò con la costruzione del palazzo e Scamozzi lo finì nel 1601. Molti personaggi famosi come Galileo, Copernico e Harvey studiarono in questo posto. Questa università </a:t>
            </a:r>
            <a:r>
              <a:rPr lang="it-IT" sz="2200" dirty="0">
                <a:latin typeface="Bodoni MT" panose="02070603080606020203" pitchFamily="18" charset="0"/>
                <a:ea typeface="Batang" panose="02030600000101010101" pitchFamily="18" charset="-127"/>
              </a:rPr>
              <a:t>f</a:t>
            </a:r>
            <a:r>
              <a:rPr lang="it-IT" sz="2200" dirty="0" smtClean="0">
                <a:latin typeface="Bodoni MT" panose="02070603080606020203" pitchFamily="18" charset="0"/>
                <a:ea typeface="Batang" panose="02030600000101010101" pitchFamily="18" charset="-127"/>
              </a:rPr>
              <a:t>u la prima in Europa ad accettare gli studenti ebrei; qui si possono apprendere diverse facoltà di legge, medicina, letteratura e scienze. </a:t>
            </a:r>
          </a:p>
          <a:p>
            <a:pPr marL="0" indent="0" algn="just">
              <a:buNone/>
            </a:pPr>
            <a:endParaRPr lang="it-IT" dirty="0" smtClean="0">
              <a:latin typeface="Bodoni MT" panose="02070603080606020203" pitchFamily="18" charset="0"/>
              <a:ea typeface="Batang" panose="02030600000101010101" pitchFamily="18" charset="-127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512" y="260648"/>
            <a:ext cx="8743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PALAZZO BO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86" y="4708412"/>
            <a:ext cx="4303284" cy="1872208"/>
          </a:xfrm>
          <a:prstGeom prst="rect">
            <a:avLst/>
          </a:prstGeom>
        </p:spPr>
      </p:pic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8671603" y="6010067"/>
            <a:ext cx="481329" cy="407199"/>
          </a:xfrm>
          <a:prstGeom prst="actionButtonForwardNext">
            <a:avLst/>
          </a:pr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0" name="Pagina iniziale 9">
            <a:hlinkClick r:id="rId3" action="ppaction://hlinksldjump" highlightClick="1"/>
          </p:cNvPr>
          <p:cNvSpPr/>
          <p:nvPr/>
        </p:nvSpPr>
        <p:spPr>
          <a:xfrm>
            <a:off x="8676456" y="6453336"/>
            <a:ext cx="467544" cy="40466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531096"/>
            <a:ext cx="4890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78709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Bodoni MT" panose="02070603080606020203" pitchFamily="18" charset="0"/>
              </a:rPr>
              <a:t>L’area era attiva in età </a:t>
            </a:r>
            <a:r>
              <a:rPr lang="it-IT" sz="2000" dirty="0" err="1" smtClean="0">
                <a:latin typeface="Bodoni MT" panose="02070603080606020203" pitchFamily="18" charset="0"/>
              </a:rPr>
              <a:t>pre</a:t>
            </a:r>
            <a:r>
              <a:rPr lang="it-IT" sz="2000" dirty="0" smtClean="0">
                <a:latin typeface="Bodoni MT" panose="02070603080606020203" pitchFamily="18" charset="0"/>
              </a:rPr>
              <a:t>-romana. Lo spazio era occupato da numerosi negozi e da bancarelle che vendevano tutti i tipi di merce. Nel 1302 è stata espansa e il posto del magazzino è ora occupato dalla fontana. Durante alcuni giorni la piazza ospita il mercato di frutta e verdura, nel pomeriggio è occupata da numerosi bar mentre di sera è visitata da molti turisti. </a:t>
            </a:r>
            <a:endParaRPr lang="it-IT" sz="2000" dirty="0">
              <a:latin typeface="Bodoni MT" panose="02070603080606020203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835696" y="404664"/>
            <a:ext cx="5703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PIAZZA DELLE ERBE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6" y="3717033"/>
            <a:ext cx="4384348" cy="263060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17033"/>
            <a:ext cx="3274239" cy="2630609"/>
          </a:xfrm>
          <a:prstGeom prst="rect">
            <a:avLst/>
          </a:prstGeom>
        </p:spPr>
      </p:pic>
      <p:sp>
        <p:nvSpPr>
          <p:cNvPr id="10" name="Avanti o successivo 9">
            <a:hlinkClick r:id="" action="ppaction://hlinkshowjump?jump=nextslide" highlightClick="1"/>
          </p:cNvPr>
          <p:cNvSpPr/>
          <p:nvPr/>
        </p:nvSpPr>
        <p:spPr>
          <a:xfrm>
            <a:off x="8671603" y="6010067"/>
            <a:ext cx="481329" cy="407199"/>
          </a:xfrm>
          <a:prstGeom prst="actionButtonForwardNext">
            <a:avLst/>
          </a:prstGeom>
          <a:noFill/>
          <a:ln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Pagina iniziale 10">
            <a:hlinkClick r:id="rId4" action="ppaction://hlinksldjump" highlightClick="1"/>
          </p:cNvPr>
          <p:cNvSpPr/>
          <p:nvPr/>
        </p:nvSpPr>
        <p:spPr>
          <a:xfrm>
            <a:off x="8676456" y="6453336"/>
            <a:ext cx="467544" cy="40466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5531096"/>
            <a:ext cx="4890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8057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1191</Words>
  <Application>Microsoft Office PowerPoint</Application>
  <PresentationFormat>Presentazione su schermo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Studente</dc:creator>
  <cp:lastModifiedBy>Ced#1</cp:lastModifiedBy>
  <cp:revision>46</cp:revision>
  <dcterms:created xsi:type="dcterms:W3CDTF">2018-01-25T07:08:19Z</dcterms:created>
  <dcterms:modified xsi:type="dcterms:W3CDTF">2018-04-11T07:10:55Z</dcterms:modified>
</cp:coreProperties>
</file>